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6"/>
  </p:notesMasterIdLst>
  <p:sldIdLst>
    <p:sldId id="256" r:id="rId5"/>
    <p:sldId id="257" r:id="rId6"/>
    <p:sldId id="260" r:id="rId7"/>
    <p:sldId id="261" r:id="rId8"/>
    <p:sldId id="258" r:id="rId9"/>
    <p:sldId id="263" r:id="rId10"/>
    <p:sldId id="259" r:id="rId11"/>
    <p:sldId id="264" r:id="rId12"/>
    <p:sldId id="265" r:id="rId13"/>
    <p:sldId id="266" r:id="rId14"/>
    <p:sldId id="267" r:id="rId1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54" autoAdjust="0"/>
  </p:normalViewPr>
  <p:slideViewPr>
    <p:cSldViewPr showGuides="1">
      <p:cViewPr varScale="1">
        <p:scale>
          <a:sx n="85" d="100"/>
          <a:sy n="85" d="100"/>
        </p:scale>
        <p:origin x="-20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E8978-9D2F-A14D-A3DE-032C81500FF1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11ED4-E6BC-7345-8B86-59456ED7B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5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Hello. Everyone.</a:t>
            </a:r>
            <a:r>
              <a:rPr lang="en-US" baseline="0" dirty="0" smtClean="0"/>
              <a:t> I am going to talk about using geochemical models to simulate soil carbon mineralization, and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in soil microcosms. </a:t>
            </a:r>
          </a:p>
          <a:p>
            <a:r>
              <a:rPr lang="en-US" baseline="0" dirty="0" smtClean="0"/>
              <a:t>The ultimate goal is to improve soil biogeochemical models in the land component for earth system models. </a:t>
            </a:r>
          </a:p>
          <a:p>
            <a:r>
              <a:rPr lang="en-US" baseline="0" dirty="0" smtClean="0"/>
              <a:t>Even though we know that carbon mineralization and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reactions are fundamentally redox reactions, most of the land models do not explicitly consider redox reactions</a:t>
            </a:r>
          </a:p>
          <a:p>
            <a:r>
              <a:rPr lang="en-US" baseline="0" dirty="0" smtClean="0"/>
              <a:t>In addition, redox reactions change soil pH even though soil is often well buffered. A pH change of 1 log unit is often observed in the lab and in the field. </a:t>
            </a:r>
          </a:p>
          <a:p>
            <a:r>
              <a:rPr lang="en-US" baseline="0" dirty="0" smtClean="0"/>
              <a:t>We know pH is an important environmental control of soil biogeochemical processes. </a:t>
            </a:r>
          </a:p>
          <a:p>
            <a:r>
              <a:rPr lang="en-US" baseline="0" dirty="0" smtClean="0"/>
              <a:t>Therefore, we argue for using geochemical models mechanistically represent the biogeochemistry processes, with the hope to improve climate model predictability.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2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4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first, </a:t>
            </a:r>
            <a:r>
              <a:rPr lang="en-US" dirty="0" smtClean="0"/>
              <a:t>I will </a:t>
            </a:r>
            <a:r>
              <a:rPr lang="en-US" baseline="0" dirty="0" smtClean="0"/>
              <a:t>give your some background. </a:t>
            </a:r>
          </a:p>
          <a:p>
            <a:r>
              <a:rPr lang="en-US" baseline="0" dirty="0" smtClean="0"/>
              <a:t>Then I will talk about the incubation tests. </a:t>
            </a:r>
          </a:p>
          <a:p>
            <a:r>
              <a:rPr lang="en-US" baseline="0" dirty="0" smtClean="0"/>
              <a:t>My focus will be how to use geochemical models to synthesize these observations. </a:t>
            </a:r>
          </a:p>
          <a:p>
            <a:r>
              <a:rPr lang="en-US" baseline="0" dirty="0" smtClean="0"/>
              <a:t>Finally, I will end with a summary and next steps.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2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part of the NGEE-Arctic</a:t>
            </a:r>
            <a:r>
              <a:rPr lang="en-US" baseline="0" dirty="0" smtClean="0"/>
              <a:t> project. </a:t>
            </a:r>
          </a:p>
          <a:p>
            <a:r>
              <a:rPr lang="en-US" baseline="0" dirty="0" smtClean="0"/>
              <a:t>Some of you may know that it is a DOE funded project.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involves four national laboratories and a university.</a:t>
            </a:r>
            <a:endParaRPr lang="en-US" dirty="0" smtClean="0"/>
          </a:p>
          <a:p>
            <a:r>
              <a:rPr lang="en-US" baseline="0" dirty="0" smtClean="0"/>
              <a:t>The mission is to improve climate predictions by understanding coupled processes in Arctic terrestrial ecosystems.</a:t>
            </a:r>
          </a:p>
          <a:p>
            <a:r>
              <a:rPr lang="en-US" baseline="0" dirty="0" smtClean="0"/>
              <a:t>Today, I will talk about modeling of some incubation tests.</a:t>
            </a:r>
          </a:p>
          <a:p>
            <a:r>
              <a:rPr lang="en-US" baseline="0" dirty="0" smtClean="0"/>
              <a:t>The experimental results were published last year. Here are the citation.</a:t>
            </a:r>
          </a:p>
          <a:p>
            <a:r>
              <a:rPr lang="en-US" baseline="0" dirty="0" smtClean="0"/>
              <a:t>The </a:t>
            </a:r>
            <a:r>
              <a:rPr lang="en-US" baseline="0" dirty="0" smtClean="0"/>
              <a:t>site locates at the tip of the Alaska. It is characterized by drained thaw lakes, and polygonal grounds.</a:t>
            </a:r>
          </a:p>
          <a:p>
            <a:r>
              <a:rPr lang="en-US" baseline="0" dirty="0" smtClean="0"/>
              <a:t>The soils were taken from a low center polygon. </a:t>
            </a:r>
          </a:p>
          <a:p>
            <a:r>
              <a:rPr lang="en-US" baseline="0" dirty="0" smtClean="0"/>
              <a:t>We have three </a:t>
            </a:r>
            <a:r>
              <a:rPr lang="en-US" baseline="0" dirty="0" err="1" smtClean="0"/>
              <a:t>microtopographic</a:t>
            </a:r>
            <a:r>
              <a:rPr lang="en-US" baseline="0" dirty="0" smtClean="0"/>
              <a:t> locations: trough, ridge, and center.</a:t>
            </a:r>
          </a:p>
          <a:p>
            <a:r>
              <a:rPr lang="en-US" baseline="0" dirty="0" smtClean="0"/>
              <a:t>We have two horizons: organic and </a:t>
            </a:r>
            <a:r>
              <a:rPr lang="en-US" baseline="0" dirty="0" smtClean="0"/>
              <a:t>mineral layer.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6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g wet soils were incubated in 60 ml serum bottle. </a:t>
            </a:r>
          </a:p>
          <a:p>
            <a:r>
              <a:rPr lang="en-US" baseline="0" dirty="0" smtClean="0"/>
              <a:t>The incubation temperature is -2, 4, and 8 degree to mimic the temperature in the site. </a:t>
            </a:r>
          </a:p>
          <a:p>
            <a:r>
              <a:rPr lang="en-US" baseline="0" dirty="0" smtClean="0"/>
              <a:t>The incubation time is about 2 months to mimic the summer season</a:t>
            </a:r>
          </a:p>
          <a:p>
            <a:r>
              <a:rPr lang="en-US" baseline="0" dirty="0" smtClean="0"/>
              <a:t>The carbon dioxide, methane concentrations in the headspace were measured periodically</a:t>
            </a:r>
          </a:p>
          <a:p>
            <a:r>
              <a:rPr lang="en-US" baseline="0" dirty="0" smtClean="0"/>
              <a:t>To measure soil pH, Fe(II), and organic acids, more soil samples are needed.</a:t>
            </a:r>
          </a:p>
          <a:p>
            <a:r>
              <a:rPr lang="en-US" baseline="0" dirty="0" smtClean="0"/>
              <a:t>20 g wet soils were used in separate bottles are incubated, and </a:t>
            </a:r>
            <a:r>
              <a:rPr lang="en-US" baseline="0" dirty="0" err="1" smtClean="0"/>
              <a:t>ph</a:t>
            </a:r>
            <a:r>
              <a:rPr lang="en-US" baseline="0" dirty="0" smtClean="0"/>
              <a:t>, Fe(II), and organic acids were analyzed only 3 to 4 times during the incubation.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table summarizes the initial conditions:</a:t>
            </a:r>
          </a:p>
          <a:p>
            <a:r>
              <a:rPr lang="en-US" baseline="0" dirty="0" smtClean="0"/>
              <a:t>Again, we have three topographic locations: trough, ridge, and center</a:t>
            </a:r>
          </a:p>
          <a:p>
            <a:r>
              <a:rPr lang="en-US" baseline="0" dirty="0" smtClean="0"/>
              <a:t>We have two horizons: organic and mineral layers.</a:t>
            </a:r>
          </a:p>
          <a:p>
            <a:r>
              <a:rPr lang="en-US" baseline="0" dirty="0" smtClean="0"/>
              <a:t>The pH ranges from 4.5 to 5.2, with organic layer slightly higher than mineral layers.</a:t>
            </a:r>
          </a:p>
          <a:p>
            <a:r>
              <a:rPr lang="en-US" baseline="0" dirty="0" smtClean="0"/>
              <a:t>The soil dry weight in the organic layer is lower than the mineral layers, because of the low bulk density of organic layer. </a:t>
            </a:r>
          </a:p>
          <a:p>
            <a:r>
              <a:rPr lang="en-US" baseline="0" dirty="0" smtClean="0"/>
              <a:t>Center organic layer has the lowest dry soil weight.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Organic layer has more </a:t>
            </a:r>
            <a:r>
              <a:rPr lang="en-US" baseline="0" dirty="0" err="1" smtClean="0"/>
              <a:t>weoc</a:t>
            </a:r>
            <a:r>
              <a:rPr lang="en-US" baseline="0" dirty="0" smtClean="0"/>
              <a:t> than mineral layer. </a:t>
            </a:r>
          </a:p>
          <a:p>
            <a:r>
              <a:rPr lang="en-US" baseline="0" dirty="0" smtClean="0"/>
              <a:t>Organic layer has more </a:t>
            </a:r>
            <a:r>
              <a:rPr lang="en-US" baseline="0" dirty="0" err="1" smtClean="0"/>
              <a:t>totc</a:t>
            </a:r>
            <a:r>
              <a:rPr lang="en-US" baseline="0" dirty="0" smtClean="0"/>
              <a:t> than mineral layer as expected. </a:t>
            </a:r>
          </a:p>
          <a:p>
            <a:r>
              <a:rPr lang="en-US" baseline="0" dirty="0" smtClean="0"/>
              <a:t>Center organic layer has the lowest TOTC because of low density.</a:t>
            </a:r>
          </a:p>
          <a:p>
            <a:r>
              <a:rPr lang="en-US" baseline="0" dirty="0" smtClean="0"/>
              <a:t>But it has the highest WEOC and organic acid. </a:t>
            </a:r>
          </a:p>
          <a:p>
            <a:r>
              <a:rPr lang="en-US" baseline="0" dirty="0" smtClean="0"/>
              <a:t>The results for Fe(III) is mixed.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8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let’s look at the incubation results: </a:t>
            </a:r>
          </a:p>
          <a:p>
            <a:r>
              <a:rPr lang="en-US" baseline="0" dirty="0" smtClean="0"/>
              <a:t>I plot all of the observations here to gain a comprehensive understanding.</a:t>
            </a:r>
          </a:p>
          <a:p>
            <a:r>
              <a:rPr lang="en-US" baseline="0" dirty="0" smtClean="0"/>
              <a:t>The hope is to build a general model that is applicable for all of the samples.</a:t>
            </a:r>
          </a:p>
          <a:p>
            <a:r>
              <a:rPr lang="en-US" baseline="0" dirty="0" smtClean="0"/>
              <a:t>The left three columns are for the mineral layers in the trough, ridge and center locations. </a:t>
            </a:r>
          </a:p>
          <a:p>
            <a:r>
              <a:rPr lang="en-US" baseline="0" dirty="0" smtClean="0"/>
              <a:t>The right three columns are for the organic layers in the three locations.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plotted them this way as the observations appear to separate between the organic and mineral layers, more than among trough, ridge, and center locations. </a:t>
            </a:r>
          </a:p>
          <a:p>
            <a:r>
              <a:rPr lang="en-US" baseline="0" dirty="0" smtClean="0"/>
              <a:t>The first two rows are head space carbon dioxide and methane concentration.</a:t>
            </a:r>
          </a:p>
          <a:p>
            <a:r>
              <a:rPr lang="en-US" baseline="0" dirty="0" smtClean="0"/>
              <a:t>The bottom three rows are organic acids, Fe(II), and pH in the soils.</a:t>
            </a:r>
          </a:p>
          <a:p>
            <a:r>
              <a:rPr lang="en-US" baseline="0" dirty="0" smtClean="0"/>
              <a:t>The color, blue, green and red represent 8, 4, and -2 degree Celsius.</a:t>
            </a:r>
          </a:p>
          <a:p>
            <a:endParaRPr lang="en-US" baseline="0" dirty="0" smtClean="0"/>
          </a:p>
          <a:p>
            <a:r>
              <a:rPr lang="en-US" dirty="0" smtClean="0"/>
              <a:t>Overall, in the headspace, CO2 increases in a </a:t>
            </a:r>
            <a:r>
              <a:rPr lang="en-US" dirty="0" err="1" smtClean="0"/>
              <a:t>con’vex</a:t>
            </a:r>
            <a:r>
              <a:rPr lang="en-US" dirty="0" smtClean="0"/>
              <a:t> curve,</a:t>
            </a:r>
            <a:r>
              <a:rPr lang="en-US" baseline="0" dirty="0" smtClean="0"/>
              <a:t> in contrast, CH4 increases in a </a:t>
            </a:r>
            <a:r>
              <a:rPr lang="en-US" baseline="0" dirty="0" err="1" smtClean="0"/>
              <a:t>con’cave</a:t>
            </a:r>
            <a:r>
              <a:rPr lang="en-US" baseline="0" dirty="0" smtClean="0"/>
              <a:t> curve. </a:t>
            </a:r>
          </a:p>
          <a:p>
            <a:r>
              <a:rPr lang="en-US" baseline="0" dirty="0" smtClean="0"/>
              <a:t>The CO2 and CH4 accumulate more in the organic layer than in the mineral layer. Which is expected as the organic layer has more organic carbon.</a:t>
            </a:r>
          </a:p>
          <a:p>
            <a:r>
              <a:rPr lang="en-US" baseline="0" dirty="0" smtClean="0"/>
              <a:t>CO2 concentration stabilizes after the early sharp increase.</a:t>
            </a:r>
          </a:p>
          <a:p>
            <a:r>
              <a:rPr lang="en-US" baseline="0" dirty="0" smtClean="0"/>
              <a:t>CH4 continuously increase, except center organic layer.</a:t>
            </a:r>
          </a:p>
          <a:p>
            <a:r>
              <a:rPr lang="en-US" baseline="0" dirty="0" smtClean="0"/>
              <a:t>Organic acids increase and then decrease, to very low concentration in the mineral layer. With some leftover in the organic layer.</a:t>
            </a:r>
          </a:p>
          <a:p>
            <a:r>
              <a:rPr lang="en-US" baseline="0" dirty="0" smtClean="0"/>
              <a:t>The Fe(II) and pH trends are similar, increase and then stabilize.</a:t>
            </a:r>
          </a:p>
          <a:p>
            <a:r>
              <a:rPr lang="en-US" baseline="0" dirty="0" smtClean="0"/>
              <a:t>pH increased to about 1 log unit.</a:t>
            </a:r>
          </a:p>
          <a:p>
            <a:r>
              <a:rPr lang="en-US" baseline="0" dirty="0" smtClean="0"/>
              <a:t>While the CO2 and CH4 concentration appears to correlate positively with increasing temperatures, the correlation for the the organic acids, Fe(II), and pH with temperatures are mixed.</a:t>
            </a:r>
          </a:p>
          <a:p>
            <a:r>
              <a:rPr lang="en-US" baseline="0" dirty="0" smtClean="0"/>
              <a:t>Now we would like to use these observation to develop a model.</a:t>
            </a:r>
          </a:p>
          <a:p>
            <a:r>
              <a:rPr lang="en-US" baseline="0" dirty="0" smtClean="0"/>
              <a:t>We use Monod growth function and parameters from the literature for Fe reduction and </a:t>
            </a:r>
            <a:r>
              <a:rPr lang="en-US" baseline="0" dirty="0" err="1" smtClean="0"/>
              <a:t>methanogenesis</a:t>
            </a:r>
            <a:endParaRPr lang="en-US" baseline="0" dirty="0" smtClean="0"/>
          </a:p>
          <a:p>
            <a:r>
              <a:rPr lang="en-US" baseline="0" dirty="0" smtClean="0"/>
              <a:t>We partition the initial TOTC among SOM1, SOM2, SOM3, and SOM4 pools.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7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underlying processes are soil organic carbon decomposition,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, and Fe reduction.</a:t>
            </a:r>
          </a:p>
          <a:p>
            <a:r>
              <a:rPr lang="en-US" baseline="0" dirty="0" smtClean="0"/>
              <a:t>Many soil organic carbon decompositions were developed. </a:t>
            </a:r>
          </a:p>
          <a:p>
            <a:r>
              <a:rPr lang="en-US" baseline="0" dirty="0" smtClean="0"/>
              <a:t>To described CO2 with limited </a:t>
            </a:r>
            <a:r>
              <a:rPr lang="en-US" baseline="0" dirty="0" err="1" smtClean="0"/>
              <a:t>enzymetic</a:t>
            </a:r>
            <a:r>
              <a:rPr lang="en-US" baseline="0" dirty="0" smtClean="0"/>
              <a:t> and microbial data, most models use first order decay models, with fast and slow pools.</a:t>
            </a:r>
          </a:p>
          <a:p>
            <a:r>
              <a:rPr lang="en-US" baseline="0" dirty="0" smtClean="0"/>
              <a:t>Because our objective is to improve CLM, we start with CLM-CN decomposition cascade.</a:t>
            </a:r>
          </a:p>
          <a:p>
            <a:r>
              <a:rPr lang="en-US" baseline="0" dirty="0" smtClean="0"/>
              <a:t>To add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and Fe reduction, we need an organic acids pool to provide substrates for </a:t>
            </a:r>
            <a:r>
              <a:rPr lang="en-US" baseline="0" dirty="0" err="1" smtClean="0"/>
              <a:t>fe</a:t>
            </a:r>
            <a:r>
              <a:rPr lang="en-US" baseline="0" dirty="0" smtClean="0"/>
              <a:t> reducers and methanogens.</a:t>
            </a:r>
          </a:p>
          <a:p>
            <a:r>
              <a:rPr lang="en-US" baseline="0" dirty="0" smtClean="0"/>
              <a:t>For this, we split the original respiration into direct respiration and indirect respiration</a:t>
            </a:r>
          </a:p>
          <a:p>
            <a:r>
              <a:rPr lang="en-US" baseline="0" dirty="0" smtClean="0"/>
              <a:t>We assume that the indirection respiration go through fermentation to produce organic acids and H2, and then respire as CO2 or CH4</a:t>
            </a:r>
          </a:p>
          <a:p>
            <a:r>
              <a:rPr lang="en-US" baseline="0" dirty="0" smtClean="0"/>
              <a:t>Therefore, we added the </a:t>
            </a:r>
            <a:r>
              <a:rPr lang="en-US" baseline="0" dirty="0" err="1" smtClean="0"/>
              <a:t>LabileDOC</a:t>
            </a:r>
            <a:r>
              <a:rPr lang="en-US" baseline="0" dirty="0" smtClean="0"/>
              <a:t> pool, Ac, H2, and </a:t>
            </a:r>
            <a:r>
              <a:rPr lang="en-US" baseline="0" dirty="0" err="1" smtClean="0"/>
              <a:t>acetoclastic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hydrogentrophic</a:t>
            </a:r>
            <a:r>
              <a:rPr lang="en-US" baseline="0" dirty="0" smtClean="0"/>
              <a:t> methanogens, and </a:t>
            </a:r>
            <a:r>
              <a:rPr lang="en-US" baseline="0" dirty="0" err="1" smtClean="0"/>
              <a:t>fe</a:t>
            </a:r>
            <a:r>
              <a:rPr lang="en-US" baseline="0" dirty="0" smtClean="0"/>
              <a:t> reducers.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Microbes normally growth the best at about neutral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To describe pH response, we consider the response functions in CLM4Me, TEM, and DLEM. Overall, the rate is quite sensitive to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To describe the temperature impact, we consider a number of response functions. </a:t>
            </a:r>
          </a:p>
          <a:p>
            <a:r>
              <a:rPr lang="en-US" baseline="0" dirty="0" smtClean="0"/>
              <a:t>For our temperatures, CLM-CN and CENTURY are very close.</a:t>
            </a:r>
          </a:p>
          <a:p>
            <a:r>
              <a:rPr lang="en-US" baseline="0" dirty="0" smtClean="0"/>
              <a:t> CLM-CN is close to the Q10 method with Q10 -2.5, </a:t>
            </a:r>
          </a:p>
          <a:p>
            <a:r>
              <a:rPr lang="en-US" baseline="0" dirty="0" smtClean="0"/>
              <a:t>Arrhenius equation for </a:t>
            </a:r>
            <a:r>
              <a:rPr lang="en-US" baseline="0" dirty="0" err="1" smtClean="0"/>
              <a:t>Ea</a:t>
            </a:r>
            <a:r>
              <a:rPr lang="en-US" baseline="0" dirty="0" smtClean="0"/>
              <a:t> = 60 kJ mol-1, </a:t>
            </a:r>
          </a:p>
          <a:p>
            <a:r>
              <a:rPr lang="en-US" baseline="0" dirty="0" smtClean="0"/>
              <a:t>and the  </a:t>
            </a:r>
            <a:r>
              <a:rPr lang="en-US" baseline="0" dirty="0" err="1" smtClean="0"/>
              <a:t>Ratkowsky</a:t>
            </a:r>
            <a:r>
              <a:rPr lang="en-US" baseline="0" dirty="0" smtClean="0"/>
              <a:t> for Tm = 260 degree kelvin</a:t>
            </a:r>
          </a:p>
          <a:p>
            <a:r>
              <a:rPr lang="en-US" baseline="0" dirty="0" smtClean="0"/>
              <a:t>We use the </a:t>
            </a:r>
            <a:r>
              <a:rPr lang="en-US" baseline="0" dirty="0" err="1" smtClean="0"/>
              <a:t>Humic</a:t>
            </a:r>
            <a:r>
              <a:rPr lang="en-US" baseline="0" dirty="0" smtClean="0"/>
              <a:t> Ion-Binding Model V to describe the pH buffering due to soil organic matter.</a:t>
            </a:r>
          </a:p>
          <a:p>
            <a:r>
              <a:rPr lang="en-US" baseline="0" dirty="0" smtClean="0"/>
              <a:t>We use PHREEQC as the simulation tool.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use the model to describe the incubation tests, the measured initial pH, Fe(II), organic acids, etc., can be used as initial conditions.</a:t>
            </a:r>
          </a:p>
          <a:p>
            <a:r>
              <a:rPr lang="en-US" baseline="0" dirty="0" smtClean="0"/>
              <a:t>We can use the </a:t>
            </a:r>
            <a:r>
              <a:rPr lang="en-US" baseline="0" dirty="0" err="1" smtClean="0"/>
              <a:t>totC</a:t>
            </a:r>
            <a:r>
              <a:rPr lang="en-US" baseline="0" dirty="0" smtClean="0"/>
              <a:t> for the </a:t>
            </a:r>
            <a:r>
              <a:rPr lang="en-US" baseline="0" dirty="0" err="1" smtClean="0"/>
              <a:t>Humic</a:t>
            </a:r>
            <a:r>
              <a:rPr lang="en-US" baseline="0" dirty="0" smtClean="0"/>
              <a:t> Ion-Binding Model V.</a:t>
            </a:r>
          </a:p>
          <a:p>
            <a:r>
              <a:rPr lang="en-US" baseline="0" dirty="0" smtClean="0"/>
              <a:t>We need to split the measured TOTC among the organic carbon pools. </a:t>
            </a:r>
          </a:p>
          <a:p>
            <a:r>
              <a:rPr lang="en-US" baseline="0" dirty="0" smtClean="0"/>
              <a:t>To limit the number of parameters, we lump the Lit1 with </a:t>
            </a:r>
            <a:r>
              <a:rPr lang="en-US" baseline="0" dirty="0" err="1" smtClean="0"/>
              <a:t>LabileDOC</a:t>
            </a:r>
            <a:r>
              <a:rPr lang="en-US" baseline="0" dirty="0" smtClean="0"/>
              <a:t>, Lit2 with SOM1, and Lit3 with SOM3 as they have the same turnover time.</a:t>
            </a:r>
          </a:p>
          <a:p>
            <a:r>
              <a:rPr lang="en-US" baseline="0" dirty="0" smtClean="0"/>
              <a:t>Literature data usually suggests only a small percentage of the TOTC in the fast decomposition pools.</a:t>
            </a:r>
          </a:p>
          <a:p>
            <a:r>
              <a:rPr lang="en-US" baseline="0" dirty="0" smtClean="0"/>
              <a:t>The short duration experiments observations are sensitive only to the fast pools.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92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Therefore, we parameterize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LabileDOC</a:t>
            </a:r>
            <a:r>
              <a:rPr lang="en-US" baseline="0" dirty="0" smtClean="0"/>
              <a:t> as 0.001, SOM1 = 0.01, and SOm2 = 0.02 of the TOTC</a:t>
            </a:r>
          </a:p>
          <a:p>
            <a:r>
              <a:rPr lang="en-US" baseline="0" dirty="0" smtClean="0"/>
              <a:t>Microbial biomass for methanogens and Fe reducers as 1e-6 TOTC, about similar magnitude as the cell counts.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Fe(III) as 0.005 of the initial soil dry weight.</a:t>
            </a:r>
          </a:p>
          <a:p>
            <a:r>
              <a:rPr lang="en-US" baseline="0" dirty="0" smtClean="0"/>
              <a:t>With these parameterizations, here are the predictions, in comparison with the observations.</a:t>
            </a:r>
          </a:p>
          <a:p>
            <a:r>
              <a:rPr lang="en-US" baseline="0" dirty="0" smtClean="0"/>
              <a:t>Note that we use identical model parameters, different experimental parameters (e.g., TOTC, water, soil dry weight, etc.)</a:t>
            </a:r>
          </a:p>
          <a:p>
            <a:r>
              <a:rPr lang="en-US" baseline="0" dirty="0" smtClean="0"/>
              <a:t>The model predicts convex curve for CO2, concave curve for CH4, increase and decrease of organic acids, increase and stabilizes for Fe(II) and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The predictions are closer to the observations for the mineral layers than for the organic layers.</a:t>
            </a:r>
          </a:p>
          <a:p>
            <a:r>
              <a:rPr lang="en-US" baseline="0" dirty="0" smtClean="0"/>
              <a:t>The model </a:t>
            </a:r>
            <a:r>
              <a:rPr lang="en-US" baseline="0" dirty="0" err="1" smtClean="0"/>
              <a:t>underpredicts</a:t>
            </a:r>
            <a:r>
              <a:rPr lang="en-US" baseline="0" dirty="0" smtClean="0"/>
              <a:t> the CO2 in the organic layers. This is probably because organic layer, more of the </a:t>
            </a:r>
            <a:r>
              <a:rPr lang="en-US" baseline="0" dirty="0" err="1" smtClean="0"/>
              <a:t>totc</a:t>
            </a:r>
            <a:r>
              <a:rPr lang="en-US" baseline="0" dirty="0" smtClean="0"/>
              <a:t> are labile. Increase the initial pool fraction increase prediction CO2 prediction.</a:t>
            </a:r>
          </a:p>
          <a:p>
            <a:r>
              <a:rPr lang="en-US" baseline="0" dirty="0" smtClean="0"/>
              <a:t>The model also </a:t>
            </a:r>
            <a:r>
              <a:rPr lang="en-US" baseline="0" dirty="0" err="1" smtClean="0"/>
              <a:t>underpredicts</a:t>
            </a:r>
            <a:r>
              <a:rPr lang="en-US" baseline="0" dirty="0" smtClean="0"/>
              <a:t> Fe(II) and pH increase, in particular, for the center organic soils.</a:t>
            </a:r>
          </a:p>
          <a:p>
            <a:r>
              <a:rPr lang="en-US" baseline="0" dirty="0" smtClean="0"/>
              <a:t>This is because we have the least amount of dry weight, therefore, Fe(III). </a:t>
            </a:r>
          </a:p>
          <a:p>
            <a:r>
              <a:rPr lang="en-US" baseline="0" dirty="0" smtClean="0"/>
              <a:t>If we increase the fraction of initial Fe(III), this can be improved.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0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Fe(III) reduction is generally reported to inhibit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due to substrate competition.</a:t>
            </a:r>
          </a:p>
          <a:p>
            <a:r>
              <a:rPr lang="en-US" baseline="0" dirty="0" smtClean="0"/>
              <a:t>Which is the case In the mineral soils where organic acid limits </a:t>
            </a:r>
            <a:r>
              <a:rPr lang="en-US" baseline="0" dirty="0" err="1" smtClean="0"/>
              <a:t>methanogenesis</a:t>
            </a:r>
            <a:endParaRPr lang="en-US" baseline="0" dirty="0" smtClean="0"/>
          </a:p>
          <a:p>
            <a:r>
              <a:rPr lang="en-US" baseline="0" dirty="0" smtClean="0"/>
              <a:t>For the ridge and center organic soils, Fe reduction actually increase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because Fe reduction increase the pH, which is favorable for methanogens while the organic acids are not limiting.</a:t>
            </a:r>
          </a:p>
          <a:p>
            <a:r>
              <a:rPr lang="en-US" baseline="0" dirty="0" smtClean="0"/>
              <a:t>Therefore, Fe reduction can inhibit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substrate competition, while promote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raising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Fe reduction increase CO2 concentration in organic ridge, and center soils, and </a:t>
            </a:r>
            <a:r>
              <a:rPr lang="en-US" baseline="0" dirty="0" err="1" smtClean="0"/>
              <a:t>mienral</a:t>
            </a:r>
            <a:r>
              <a:rPr lang="en-US" baseline="0" dirty="0" smtClean="0"/>
              <a:t> ridge soils, it decrease headspace CO2 concentrations in the rest at the later times.</a:t>
            </a:r>
          </a:p>
          <a:p>
            <a:r>
              <a:rPr lang="en-US" baseline="0" dirty="0" smtClean="0"/>
              <a:t>This is because of increased solubility of CO2 at increased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73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conduct calculations with our typical microcosms to see the distribution of CO2.</a:t>
            </a:r>
          </a:p>
          <a:p>
            <a:r>
              <a:rPr lang="en-US" baseline="0" dirty="0" smtClean="0"/>
              <a:t>At low pH, CO2 are mostly in the headspace. The dominance decreases with increasing </a:t>
            </a:r>
            <a:r>
              <a:rPr lang="en-US" baseline="0" dirty="0" err="1" smtClean="0"/>
              <a:t>pH.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The dominance of CO2 gas phase also decreases with decreasing temperature.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addition, there are substantial amount of CO2 adsorbed in the metal oxides surfaces. </a:t>
            </a:r>
          </a:p>
          <a:p>
            <a:r>
              <a:rPr lang="en-US" baseline="0" dirty="0" smtClean="0"/>
              <a:t>Adding CO2 adsorption introduces an another CO2 into the model microcosms.</a:t>
            </a:r>
          </a:p>
          <a:p>
            <a:r>
              <a:rPr lang="en-US" dirty="0" smtClean="0"/>
              <a:t>Which may contribute to CO2 in the headspace when</a:t>
            </a:r>
            <a:r>
              <a:rPr lang="en-US" baseline="0" dirty="0" smtClean="0"/>
              <a:t> pH changes, metal oxides reduced and dissolved.</a:t>
            </a:r>
          </a:p>
          <a:p>
            <a:endParaRPr lang="en-US" baseline="0" dirty="0" smtClean="0"/>
          </a:p>
          <a:p>
            <a:r>
              <a:rPr lang="en-US" dirty="0" smtClean="0"/>
              <a:t>The point</a:t>
            </a:r>
            <a:r>
              <a:rPr lang="en-US" baseline="0" dirty="0" smtClean="0"/>
              <a:t> is, if we use headspace concentration to estimate respiration, we could underestimate the respiration without adequately accounting for the distribution among adsorbed and dissolved phases.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4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254995"/>
            <a:ext cx="4160172" cy="92648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224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33" y="660860"/>
            <a:ext cx="4626280" cy="466343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443385"/>
            <a:ext cx="8642640" cy="419541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87" y="256032"/>
            <a:ext cx="862867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44752"/>
            <a:ext cx="4192528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270334"/>
            <a:ext cx="4192528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4752"/>
            <a:ext cx="4194175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70334"/>
            <a:ext cx="4194175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5791200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8628678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083728" y="1812022"/>
            <a:ext cx="4060272" cy="5045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83860" y="244475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EGU 2016 General Assembly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9" r:id="rId3"/>
    <p:sldLayoutId id="2147483940" r:id="rId4"/>
    <p:sldLayoutId id="2147483941" r:id="rId5"/>
    <p:sldLayoutId id="2147483942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6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254995"/>
            <a:ext cx="4151376" cy="1673535"/>
          </a:xfrm>
        </p:spPr>
        <p:txBody>
          <a:bodyPr/>
          <a:lstStyle/>
          <a:p>
            <a:r>
              <a:rPr lang="en-GB" dirty="0"/>
              <a:t>Geochemical </a:t>
            </a:r>
            <a:r>
              <a:rPr lang="en-GB" dirty="0" err="1" smtClean="0"/>
              <a:t>modeling</a:t>
            </a:r>
            <a:r>
              <a:rPr lang="en-GB" dirty="0" smtClean="0"/>
              <a:t> </a:t>
            </a:r>
            <a:r>
              <a:rPr lang="en-GB" dirty="0"/>
              <a:t>of CH</a:t>
            </a:r>
            <a:r>
              <a:rPr lang="en-GB" baseline="-25000" dirty="0"/>
              <a:t>4</a:t>
            </a:r>
            <a:r>
              <a:rPr lang="en-GB" dirty="0"/>
              <a:t> </a:t>
            </a:r>
            <a:r>
              <a:rPr lang="en-GB" dirty="0" smtClean="0"/>
              <a:t>&amp; CO</a:t>
            </a:r>
            <a:r>
              <a:rPr lang="en-GB" baseline="-25000" dirty="0" smtClean="0"/>
              <a:t>2</a:t>
            </a:r>
            <a:r>
              <a:rPr lang="en-GB" dirty="0" smtClean="0"/>
              <a:t> in Arctic </a:t>
            </a:r>
            <a:r>
              <a:rPr lang="en-GB" dirty="0"/>
              <a:t>soil </a:t>
            </a:r>
            <a:r>
              <a:rPr lang="en-GB" dirty="0" smtClean="0"/>
              <a:t>microcosms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224" y="3510070"/>
            <a:ext cx="3255297" cy="757130"/>
          </a:xfrm>
        </p:spPr>
        <p:txBody>
          <a:bodyPr/>
          <a:lstStyle/>
          <a:p>
            <a:r>
              <a:rPr lang="en-US" dirty="0" smtClean="0"/>
              <a:t>Guoping Tang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28600" y="5034070"/>
            <a:ext cx="4648200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April 18, 2016</a:t>
            </a:r>
          </a:p>
          <a:p>
            <a:r>
              <a:rPr lang="en-US" dirty="0" smtClean="0"/>
              <a:t>EGU General Assembly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Geochemical </a:t>
            </a:r>
            <a:r>
              <a:rPr lang="en-US" dirty="0" smtClean="0"/>
              <a:t>models describe </a:t>
            </a:r>
            <a:r>
              <a:rPr lang="en-US" dirty="0" smtClean="0"/>
              <a:t>pH evolution in soil incubation tests</a:t>
            </a:r>
          </a:p>
          <a:p>
            <a:r>
              <a:rPr lang="en-US" dirty="0" smtClean="0"/>
              <a:t>Fe reduction </a:t>
            </a:r>
            <a:r>
              <a:rPr lang="en-US" dirty="0" smtClean="0"/>
              <a:t>inhibits </a:t>
            </a:r>
            <a:r>
              <a:rPr lang="en-US" dirty="0" err="1" smtClean="0"/>
              <a:t>methanogenesis</a:t>
            </a:r>
            <a:r>
              <a:rPr lang="en-US" dirty="0" smtClean="0"/>
              <a:t> through substrate competition and </a:t>
            </a:r>
            <a:r>
              <a:rPr lang="en-US" dirty="0" smtClean="0"/>
              <a:t>increases </a:t>
            </a:r>
            <a:r>
              <a:rPr lang="en-US" dirty="0" err="1" smtClean="0"/>
              <a:t>methanogenesis</a:t>
            </a:r>
            <a:r>
              <a:rPr lang="en-US" dirty="0" smtClean="0"/>
              <a:t> rate by increasing </a:t>
            </a:r>
            <a:r>
              <a:rPr lang="en-US" dirty="0" err="1" smtClean="0"/>
              <a:t>pH.</a:t>
            </a:r>
            <a:endParaRPr lang="en-US" dirty="0" smtClean="0"/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distribution among aqueous, gas, and adsorbed phase varies with pH, temperature, therefore, estimation of CO</a:t>
            </a:r>
            <a:r>
              <a:rPr lang="en-US" baseline="-25000" dirty="0"/>
              <a:t>2</a:t>
            </a:r>
            <a:r>
              <a:rPr lang="en-US" dirty="0"/>
              <a:t> emission based on headspace concentration </a:t>
            </a:r>
            <a:r>
              <a:rPr lang="en-US" dirty="0" smtClean="0"/>
              <a:t>needs to adequately account for these conditions.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Synthesize </a:t>
            </a:r>
            <a:r>
              <a:rPr lang="en-US" dirty="0" smtClean="0"/>
              <a:t>new data </a:t>
            </a:r>
            <a:r>
              <a:rPr lang="en-US" dirty="0" smtClean="0"/>
              <a:t>for other topographic units</a:t>
            </a:r>
          </a:p>
          <a:p>
            <a:r>
              <a:rPr lang="en-US" dirty="0" smtClean="0"/>
              <a:t>Extend the model to differentiate sugars, alcohols, and organic acids</a:t>
            </a:r>
          </a:p>
          <a:p>
            <a:r>
              <a:rPr lang="en-US" dirty="0" smtClean="0"/>
              <a:t>Test </a:t>
            </a:r>
            <a:r>
              <a:rPr lang="en-US" dirty="0" smtClean="0"/>
              <a:t>geochemical models in </a:t>
            </a:r>
            <a:r>
              <a:rPr lang="en-US" dirty="0" smtClean="0"/>
              <a:t>CLM</a:t>
            </a:r>
            <a:r>
              <a:rPr lang="en-US" dirty="0" smtClean="0"/>
              <a:t>-PFLOTRAN (See poster in Thursday evening)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3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Incubation tests</a:t>
            </a:r>
          </a:p>
          <a:p>
            <a:r>
              <a:rPr lang="en-US" dirty="0" smtClean="0"/>
              <a:t>Model</a:t>
            </a:r>
          </a:p>
          <a:p>
            <a:r>
              <a:rPr lang="en-US" dirty="0" smtClean="0"/>
              <a:t>Summary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0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0"/>
            <a:ext cx="1397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04800"/>
            <a:ext cx="3714750" cy="480060"/>
          </a:xfrm>
          <a:prstGeom prst="rect">
            <a:avLst/>
          </a:prstGeom>
        </p:spPr>
      </p:pic>
      <p:pic>
        <p:nvPicPr>
          <p:cNvPr id="9" name="Picture 8" descr="Revised Alaska ma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0600"/>
            <a:ext cx="3505200" cy="26814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1295400"/>
            <a:ext cx="2667000" cy="2066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560" y="3457448"/>
            <a:ext cx="1920240" cy="25623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660332" y="4793933"/>
            <a:ext cx="2057400" cy="394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49360" y="4734497"/>
            <a:ext cx="2057400" cy="513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9134" y="4751070"/>
            <a:ext cx="2057400" cy="480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6096000"/>
            <a:ext cx="90748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Trough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45850" y="6096000"/>
            <a:ext cx="78778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Ridge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0758" y="6096000"/>
            <a:ext cx="87750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Center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4073351"/>
            <a:ext cx="9929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Organic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8099" y="4800600"/>
            <a:ext cx="94152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Mineral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6096000"/>
            <a:ext cx="218652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Low center polygon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8741" y="4759151"/>
            <a:ext cx="9480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~50 cm</a:t>
            </a:r>
          </a:p>
        </p:txBody>
      </p:sp>
    </p:spTree>
    <p:extLst>
      <p:ext uri="{BB962C8B-B14F-4D97-AF65-F5344CB8AC3E}">
        <p14:creationId xmlns:p14="http://schemas.microsoft.com/office/powerpoint/2010/main" val="167560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Incubation tests</a:t>
            </a:r>
            <a:endParaRPr lang="en-US" dirty="0"/>
          </a:p>
        </p:txBody>
      </p:sp>
      <p:pic>
        <p:nvPicPr>
          <p:cNvPr id="3" name="Picture 2" descr="bott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914400"/>
            <a:ext cx="1095375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3200" y="1676400"/>
            <a:ext cx="4369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N</a:t>
            </a:r>
            <a:r>
              <a:rPr lang="en-US" baseline="-25000" dirty="0" smtClean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1576" y="762000"/>
            <a:ext cx="205803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15 or 20 g </a:t>
            </a:r>
            <a:r>
              <a:rPr lang="en-US" dirty="0" smtClean="0"/>
              <a:t>wet soil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247128" y="1177751"/>
            <a:ext cx="27632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60 ml </a:t>
            </a:r>
            <a:r>
              <a:rPr lang="en-US" dirty="0"/>
              <a:t>sterile serum </a:t>
            </a:r>
            <a:r>
              <a:rPr lang="en-US" dirty="0" smtClean="0"/>
              <a:t>bottle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907162"/>
              </p:ext>
            </p:extLst>
          </p:nvPr>
        </p:nvGraphicFramePr>
        <p:xfrm>
          <a:off x="666750" y="3124200"/>
          <a:ext cx="91630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Document" r:id="rId5" imgW="5638800" imgH="1828800" progId="Word.Document.12">
                  <p:embed/>
                </p:oleObj>
              </mc:Choice>
              <mc:Fallback>
                <p:oleObj name="Document" r:id="rId5" imgW="56388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6750" y="3124200"/>
                        <a:ext cx="91630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419019" y="2092151"/>
            <a:ext cx="248126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Headspace CO</a:t>
            </a:r>
            <a:r>
              <a:rPr lang="en-US" baseline="-25000" dirty="0" smtClean="0"/>
              <a:t>2</a:t>
            </a:r>
            <a:r>
              <a:rPr lang="en-US" dirty="0" smtClean="0"/>
              <a:t>, CH</a:t>
            </a:r>
            <a:r>
              <a:rPr lang="en-US" baseline="-25000" dirty="0" smtClean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2216" y="2514600"/>
            <a:ext cx="309678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Soil pH, Fe(II), organic acids</a:t>
            </a:r>
            <a:endParaRPr lang="en-US" baseline="-25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3000" y="1634951"/>
            <a:ext cx="122634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</a:rPr>
              <a:t>-2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8000"/>
                </a:solidFill>
              </a:rPr>
              <a:t>4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  <a:r>
              <a:rPr lang="en-US" dirty="0" smtClean="0"/>
              <a:t> °C</a:t>
            </a:r>
          </a:p>
        </p:txBody>
      </p:sp>
    </p:spTree>
    <p:extLst>
      <p:ext uri="{BB962C8B-B14F-4D97-AF65-F5344CB8AC3E}">
        <p14:creationId xmlns:p14="http://schemas.microsoft.com/office/powerpoint/2010/main" val="260516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pic>
        <p:nvPicPr>
          <p:cNvPr id="3" name="Picture 2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8229600" cy="548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</p:spTree>
    <p:extLst>
      <p:ext uri="{BB962C8B-B14F-4D97-AF65-F5344CB8AC3E}">
        <p14:creationId xmlns:p14="http://schemas.microsoft.com/office/powerpoint/2010/main" val="54817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pic>
        <p:nvPicPr>
          <p:cNvPr id="6" name="Picture 5" descr="Slid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4114800" cy="4949190"/>
          </a:xfrm>
          <a:prstGeom prst="rect">
            <a:avLst/>
          </a:prstGeom>
        </p:spPr>
      </p:pic>
      <p:pic>
        <p:nvPicPr>
          <p:cNvPr id="7" name="Picture 6" descr="fig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66800"/>
            <a:ext cx="3291840" cy="2194560"/>
          </a:xfrm>
          <a:prstGeom prst="rect">
            <a:avLst/>
          </a:prstGeom>
        </p:spPr>
      </p:pic>
      <p:pic>
        <p:nvPicPr>
          <p:cNvPr id="8" name="Picture 7" descr="fig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00400"/>
            <a:ext cx="3886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6169" y="6019800"/>
            <a:ext cx="421758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 smtClean="0"/>
              <a:t>Humic</a:t>
            </a:r>
            <a:r>
              <a:rPr lang="en-US" dirty="0" smtClean="0"/>
              <a:t> Ion-Bing Model V (</a:t>
            </a:r>
            <a:r>
              <a:rPr lang="en-US" dirty="0" smtClean="0"/>
              <a:t>Tipping 1994)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6359351"/>
            <a:ext cx="438022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PHREEQC (</a:t>
            </a:r>
            <a:r>
              <a:rPr lang="en-US" dirty="0" err="1" smtClean="0"/>
              <a:t>Parkhurst</a:t>
            </a:r>
            <a:r>
              <a:rPr lang="en-US" dirty="0" smtClean="0"/>
              <a:t> and </a:t>
            </a:r>
            <a:r>
              <a:rPr lang="en-US" dirty="0" err="1" smtClean="0"/>
              <a:t>Appello</a:t>
            </a:r>
            <a:r>
              <a:rPr lang="en-US" dirty="0" smtClean="0"/>
              <a:t> 2013)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3565" y="4648200"/>
            <a:ext cx="928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 smtClean="0"/>
              <a:t>Ratkowsky</a:t>
            </a:r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970469" y="4648200"/>
            <a:ext cx="85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Arrhenius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82836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Modeling results (1)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" y="720847"/>
            <a:ext cx="8302752" cy="5527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8750" y="6291590"/>
            <a:ext cx="5060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 smtClean="0"/>
              <a:t>LabileDOC</a:t>
            </a:r>
            <a:r>
              <a:rPr lang="en-US" sz="1200" dirty="0" smtClean="0"/>
              <a:t> = 0.001, SOM1 = 0.01, SOM2 = 0.02, Biomass = 10</a:t>
            </a:r>
            <a:r>
              <a:rPr lang="en-US" sz="1200" baseline="30000" dirty="0" smtClean="0"/>
              <a:t>-6</a:t>
            </a:r>
            <a:r>
              <a:rPr lang="en-US" sz="1200" dirty="0" smtClean="0"/>
              <a:t> TOTC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5691" y="6520190"/>
            <a:ext cx="4478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Fe(III) = 0.005 Soil dry weight, indirect respiration fraction = 0.4</a:t>
            </a:r>
          </a:p>
        </p:txBody>
      </p:sp>
    </p:spTree>
    <p:extLst>
      <p:ext uri="{BB962C8B-B14F-4D97-AF65-F5344CB8AC3E}">
        <p14:creationId xmlns:p14="http://schemas.microsoft.com/office/powerpoint/2010/main" val="379265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Modeling results (2, Fe</a:t>
            </a:r>
            <a:r>
              <a:rPr lang="en-US" baseline="30000" dirty="0" smtClean="0"/>
              <a:t>3+</a:t>
            </a:r>
            <a:r>
              <a:rPr lang="en-US" dirty="0" smtClean="0"/>
              <a:t> sensitivity)</a:t>
            </a:r>
            <a:endParaRPr lang="en-US" dirty="0"/>
          </a:p>
        </p:txBody>
      </p:sp>
      <p:pic>
        <p:nvPicPr>
          <p:cNvPr id="4" name="Picture 3" descr="fig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5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Modeling Results (3, CO</a:t>
            </a:r>
            <a:r>
              <a:rPr lang="en-US" baseline="-25000" dirty="0" smtClean="0"/>
              <a:t>2</a:t>
            </a:r>
            <a:r>
              <a:rPr lang="en-US" dirty="0" smtClean="0"/>
              <a:t> partition)</a:t>
            </a:r>
            <a:endParaRPr lang="en-US" dirty="0"/>
          </a:p>
        </p:txBody>
      </p:sp>
      <p:pic>
        <p:nvPicPr>
          <p:cNvPr id="4" name="Picture 3" descr="fig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7800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3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8F7293-55C5-495D-8310-E2405A6C8D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E77B73-CC8B-4B83-8D05-315263FA3F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ADCCB12-0940-4923-97F5-47BC8975F92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2228</TotalTime>
  <Words>2070</Words>
  <Application>Microsoft Macintosh PowerPoint</Application>
  <PresentationFormat>On-screen Show (4:3)</PresentationFormat>
  <Paragraphs>179</Paragraphs>
  <Slides>11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Default Theme</vt:lpstr>
      <vt:lpstr>Microsoft Word Document</vt:lpstr>
      <vt:lpstr>Geochemical modeling of CH4 &amp; CO2 in Arctic soil microcosms</vt:lpstr>
      <vt:lpstr>Outline</vt:lpstr>
      <vt:lpstr>Introduction</vt:lpstr>
      <vt:lpstr>Incubation tests</vt:lpstr>
      <vt:lpstr>Experimental Results</vt:lpstr>
      <vt:lpstr>Model Development</vt:lpstr>
      <vt:lpstr>Modeling results (1)</vt:lpstr>
      <vt:lpstr>Modeling results (2, Fe3+ sensitivity)</vt:lpstr>
      <vt:lpstr>Modeling Results (3, CO2 partition)</vt:lpstr>
      <vt:lpstr>Take home message</vt:lpstr>
      <vt:lpstr>Next Steps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Tang, Guoping</cp:lastModifiedBy>
  <cp:revision>52</cp:revision>
  <cp:lastPrinted>2016-04-12T14:10:01Z</cp:lastPrinted>
  <dcterms:created xsi:type="dcterms:W3CDTF">2014-07-01T12:34:57Z</dcterms:created>
  <dcterms:modified xsi:type="dcterms:W3CDTF">2016-04-12T17:41:21Z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  <property fmtid="{D5CDD505-2E9C-101B-9397-08002B2CF9AE}" pid="3" name="Order">
    <vt:r8>6500</vt:r8>
  </property>
  <property fmtid="{D5CDD505-2E9C-101B-9397-08002B2CF9AE}" pid="4" name="TemplateUrl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</Properties>
</file>